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62" r:id="rId2"/>
    <p:sldId id="290" r:id="rId3"/>
    <p:sldId id="291" r:id="rId4"/>
    <p:sldId id="292" r:id="rId5"/>
    <p:sldId id="293" r:id="rId6"/>
    <p:sldId id="294" r:id="rId7"/>
    <p:sldId id="295" r:id="rId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r. Leonardo Ramos J" initials="SLRJ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167" autoAdjust="0"/>
  </p:normalViewPr>
  <p:slideViewPr>
    <p:cSldViewPr>
      <p:cViewPr>
        <p:scale>
          <a:sx n="60" d="100"/>
          <a:sy n="60" d="100"/>
        </p:scale>
        <p:origin x="-13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AF5E7-EB92-48F4-B976-7507465BB02F}" type="datetimeFigureOut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C4820-F652-41DE-95F4-B4C352C53FCF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4820-F652-41DE-95F4-B4C352C53FCF}" type="slidenum">
              <a:rPr lang="es-CO" smtClean="0"/>
              <a:pPr/>
              <a:t>1</a:t>
            </a:fld>
            <a:endParaRPr lang="es-CO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4820-F652-41DE-95F4-B4C352C53FCF}" type="slidenum">
              <a:rPr lang="es-CO" smtClean="0"/>
              <a:pPr/>
              <a:t>2</a:t>
            </a:fld>
            <a:endParaRPr lang="es-CO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80979-78B2-4F10-A342-AC8E38ADC7A4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9E012-A402-496E-84E3-6DE97E246880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0BEE-2CAE-4FFF-AC76-342865A06048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32162-DAE6-45F9-A837-43C941427AB8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71472-83C3-457E-B834-5AA2C880440B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D83F-7B1F-4C81-A30F-C13675716B7C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AFD4-3EB3-4A48-99B9-5321228AE457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7DF5-21D7-4EAE-A362-708889B63301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7BDD-C54D-4923-AD11-FAADB26A1A8F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E522-948F-44FD-9310-72FB17419030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4A18-25D5-4710-90D2-98131A595AF6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34342-A06C-4815-AAEF-8761B67EC2B5}" type="datetime1">
              <a:rPr lang="es-CO" smtClean="0"/>
              <a:pPr/>
              <a:t>19/02/2013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O" dirty="0" smtClean="0"/>
              <a:t>www.academiamargota.com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95229-F56A-40BE-8C34-8D785A1FD84B}" type="slidenum">
              <a:rPr lang="es-CO" smtClean="0"/>
              <a:pPr/>
              <a:t>‹Nº›</a:t>
            </a:fld>
            <a:endParaRPr lang="es-C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rimeros-auxili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340768"/>
            <a:ext cx="4248472" cy="3188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10 Imagen" descr="Logo margota2"/>
          <p:cNvPicPr/>
          <p:nvPr/>
        </p:nvPicPr>
        <p:blipFill>
          <a:blip r:embed="rId4" cstate="print">
            <a:lum bright="40000" contrast="-50000"/>
          </a:blip>
          <a:srcRect l="50924" t="3575" r="6480" b="39230"/>
          <a:stretch>
            <a:fillRect/>
          </a:stretch>
        </p:blipFill>
        <p:spPr bwMode="auto">
          <a:xfrm>
            <a:off x="0" y="0"/>
            <a:ext cx="39763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483768" y="4437112"/>
            <a:ext cx="6408712" cy="1492218"/>
          </a:xfrm>
        </p:spPr>
        <p:txBody>
          <a:bodyPr>
            <a:noAutofit/>
          </a:bodyPr>
          <a:lstStyle/>
          <a:p>
            <a:pPr algn="ctr"/>
            <a:r>
              <a:rPr lang="es-CO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Curso Básico de</a:t>
            </a:r>
            <a:r>
              <a:rPr lang="es-CO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CO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Primeros Auxilios</a:t>
            </a:r>
            <a:r>
              <a:rPr lang="es-CO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CO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CO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s-CO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MX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Santiago de Cali, </a:t>
            </a:r>
            <a:r>
              <a:rPr lang="es-MX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Febrero 21 de </a:t>
            </a:r>
            <a:r>
              <a:rPr lang="es-MX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2.013</a:t>
            </a:r>
            <a:endParaRPr lang="es-CO" sz="2400" b="1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CO" dirty="0" smtClean="0"/>
              <a:t>www.academiamargota.com</a:t>
            </a:r>
            <a:endParaRPr lang="es-CO" dirty="0"/>
          </a:p>
        </p:txBody>
      </p:sp>
      <p:pic>
        <p:nvPicPr>
          <p:cNvPr id="6" name="5 Imagen" descr="GetAttachment[1].jpg"/>
          <p:cNvPicPr>
            <a:picLocks noChangeAspect="1"/>
          </p:cNvPicPr>
          <p:nvPr/>
        </p:nvPicPr>
        <p:blipFill>
          <a:blip r:embed="rId5" cstate="print"/>
          <a:srcRect l="5640" t="13045"/>
          <a:stretch>
            <a:fillRect/>
          </a:stretch>
        </p:blipFill>
        <p:spPr>
          <a:xfrm>
            <a:off x="7643834" y="214290"/>
            <a:ext cx="1195098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 descr="pimeros auxilios nivel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499992" y="2924944"/>
            <a:ext cx="3912865" cy="266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Imagen" descr="Logo margota2"/>
          <p:cNvPicPr/>
          <p:nvPr/>
        </p:nvPicPr>
        <p:blipFill>
          <a:blip r:embed="rId4" cstate="print">
            <a:lum bright="40000" contrast="-50000"/>
          </a:blip>
          <a:srcRect l="50924" t="3575" r="6480" b="39230"/>
          <a:stretch>
            <a:fillRect/>
          </a:stretch>
        </p:blipFill>
        <p:spPr bwMode="auto">
          <a:xfrm>
            <a:off x="0" y="-24"/>
            <a:ext cx="39763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es-CO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Dirigido a: </a:t>
            </a:r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4000" b="1" dirty="0" smtClean="0">
                <a:solidFill>
                  <a:srgbClr val="0070C0"/>
                </a:solidFill>
              </a:rPr>
              <a:t/>
            </a:r>
            <a:br>
              <a:rPr lang="es-CO" sz="4000" b="1" dirty="0" smtClean="0">
                <a:solidFill>
                  <a:srgbClr val="0070C0"/>
                </a:solidFill>
              </a:rPr>
            </a:br>
            <a:endParaRPr lang="es-CO" sz="4000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922412"/>
          </a:xfrm>
        </p:spPr>
        <p:txBody>
          <a:bodyPr>
            <a:normAutofit/>
          </a:bodyPr>
          <a:lstStyle/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Esteticistas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Docentes</a:t>
            </a:r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Público en general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Funcionarios Públicos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Profesionales de la salud (actualización)</a:t>
            </a:r>
            <a:endParaRPr lang="es-CO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Personas afines a los temas a desarrollar</a:t>
            </a:r>
            <a:endParaRPr lang="es-CO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s-CO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s-MX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s-CO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CO" dirty="0" smtClean="0"/>
              <a:t>www.academiamargota.com</a:t>
            </a:r>
            <a:endParaRPr lang="es-CO" dirty="0"/>
          </a:p>
        </p:txBody>
      </p:sp>
      <p:pic>
        <p:nvPicPr>
          <p:cNvPr id="9" name="8 Imagen" descr="GetAttachment[1].jpg"/>
          <p:cNvPicPr>
            <a:picLocks noChangeAspect="1"/>
          </p:cNvPicPr>
          <p:nvPr/>
        </p:nvPicPr>
        <p:blipFill>
          <a:blip r:embed="rId5" cstate="print"/>
          <a:srcRect l="5640" t="13045"/>
          <a:stretch>
            <a:fillRect/>
          </a:stretch>
        </p:blipFill>
        <p:spPr>
          <a:xfrm>
            <a:off x="7643834" y="214290"/>
            <a:ext cx="1195098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Logo margota2"/>
          <p:cNvPicPr/>
          <p:nvPr/>
        </p:nvPicPr>
        <p:blipFill>
          <a:blip r:embed="rId2" cstate="print">
            <a:lum bright="40000" contrast="-50000"/>
          </a:blip>
          <a:srcRect l="50924" t="3575" r="6480" b="39230"/>
          <a:stretch>
            <a:fillRect/>
          </a:stretch>
        </p:blipFill>
        <p:spPr bwMode="auto">
          <a:xfrm>
            <a:off x="0" y="-24"/>
            <a:ext cx="39763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Objetivos</a:t>
            </a:r>
            <a:r>
              <a:rPr lang="es-CO" sz="4000" b="1" dirty="0" smtClean="0">
                <a:solidFill>
                  <a:srgbClr val="0070C0"/>
                </a:solidFill>
              </a:rPr>
              <a:t/>
            </a:r>
            <a:br>
              <a:rPr lang="es-CO" sz="4000" b="1" dirty="0" smtClean="0">
                <a:solidFill>
                  <a:srgbClr val="0070C0"/>
                </a:solidFill>
              </a:rPr>
            </a:br>
            <a:endParaRPr lang="es-CO" sz="4000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922412"/>
          </a:xfrm>
        </p:spPr>
        <p:txBody>
          <a:bodyPr>
            <a:normAutofit/>
          </a:bodyPr>
          <a:lstStyle/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Evitar que el paciente fallezca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Evitar complicaciones psicológicas y físicas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Asegurar el traslado adecuado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CO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CO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CO" dirty="0" smtClean="0"/>
              <a:t>www.academiamargota.com</a:t>
            </a:r>
            <a:endParaRPr lang="es-CO" dirty="0"/>
          </a:p>
        </p:txBody>
      </p:sp>
      <p:pic>
        <p:nvPicPr>
          <p:cNvPr id="9" name="8 Imagen" descr="GetAttachment[1].jpg"/>
          <p:cNvPicPr>
            <a:picLocks noChangeAspect="1"/>
          </p:cNvPicPr>
          <p:nvPr/>
        </p:nvPicPr>
        <p:blipFill>
          <a:blip r:embed="rId3" cstate="print"/>
          <a:srcRect l="5640" t="13045"/>
          <a:stretch>
            <a:fillRect/>
          </a:stretch>
        </p:blipFill>
        <p:spPr>
          <a:xfrm>
            <a:off x="7643834" y="214290"/>
            <a:ext cx="1195098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9 Imagen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573016"/>
            <a:ext cx="338283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Logo margota2"/>
          <p:cNvPicPr/>
          <p:nvPr/>
        </p:nvPicPr>
        <p:blipFill>
          <a:blip r:embed="rId2" cstate="print">
            <a:lum bright="40000" contrast="-50000"/>
          </a:blip>
          <a:srcRect l="50924" t="3575" r="6480" b="39230"/>
          <a:stretch>
            <a:fillRect/>
          </a:stretch>
        </p:blipFill>
        <p:spPr bwMode="auto">
          <a:xfrm>
            <a:off x="0" y="-24"/>
            <a:ext cx="39763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Temario</a:t>
            </a:r>
            <a:r>
              <a:rPr lang="es-CO" sz="4000" b="1" dirty="0" smtClean="0">
                <a:solidFill>
                  <a:srgbClr val="0070C0"/>
                </a:solidFill>
              </a:rPr>
              <a:t/>
            </a:r>
            <a:br>
              <a:rPr lang="es-CO" sz="4000" b="1" dirty="0" smtClean="0">
                <a:solidFill>
                  <a:srgbClr val="0070C0"/>
                </a:solidFill>
              </a:rPr>
            </a:br>
            <a:endParaRPr lang="es-CO" sz="4000" dirty="0"/>
          </a:p>
        </p:txBody>
      </p:sp>
      <p:sp>
        <p:nvSpPr>
          <p:cNvPr id="7" name="6 Marcador de contenido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4038600" cy="4896544"/>
          </a:xfrm>
        </p:spPr>
        <p:txBody>
          <a:bodyPr>
            <a:normAutofit/>
          </a:bodyPr>
          <a:lstStyle/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Definición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Pasos antes de atender una víctima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Valoración primaria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Valoración secundaria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Protocolo de atención paciente alerta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Protocolo de atención paciente inconsciente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Toma de signos vitales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Respiración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Pulso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Temperatura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Tensión arterial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Reflejo pupilar</a:t>
            </a:r>
            <a:endParaRPr lang="es-CO" sz="1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Lesión </a:t>
            </a:r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tejidos blandos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Hemorragias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Heridas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Quemaduras</a:t>
            </a:r>
          </a:p>
          <a:p>
            <a:pPr>
              <a:buFont typeface="Arial" pitchFamily="34" charset="0"/>
              <a:buChar char="•"/>
            </a:pPr>
            <a:endParaRPr lang="es-MX" sz="16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endParaRPr lang="es-MX" sz="16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endParaRPr lang="es-CO" sz="16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6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CO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s-CO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896544"/>
          </a:xfrm>
        </p:spPr>
        <p:txBody>
          <a:bodyPr>
            <a:normAutofit/>
          </a:bodyPr>
          <a:lstStyle/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Lesión de tejidos duros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Esguince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Luxación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Fractura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Manejo de amputaciones</a:t>
            </a:r>
            <a:endParaRPr lang="es-CO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O.V.A.C.E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Enfermedades de aparición súbita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Desmayo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Fiebre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Convulsiones y epilepsia</a:t>
            </a:r>
          </a:p>
          <a:p>
            <a:pPr>
              <a:buFont typeface="Wingdings" pitchFamily="2" charset="2"/>
              <a:buChar char="ü"/>
            </a:pPr>
            <a:r>
              <a:rPr lang="es-MX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Infarto*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Intoxicaciones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Picaduras y mordeduras</a:t>
            </a:r>
            <a:endParaRPr lang="es-CO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CO" dirty="0" smtClean="0"/>
              <a:t>www.academiamargota.com</a:t>
            </a:r>
            <a:endParaRPr lang="es-CO" dirty="0"/>
          </a:p>
        </p:txBody>
      </p:sp>
      <p:pic>
        <p:nvPicPr>
          <p:cNvPr id="11" name="10 Imagen" descr="GetAttachment[1].jpg"/>
          <p:cNvPicPr>
            <a:picLocks noChangeAspect="1"/>
          </p:cNvPicPr>
          <p:nvPr/>
        </p:nvPicPr>
        <p:blipFill>
          <a:blip r:embed="rId3" cstate="print"/>
          <a:srcRect l="5640" t="13045"/>
          <a:stretch>
            <a:fillRect/>
          </a:stretch>
        </p:blipFill>
        <p:spPr>
          <a:xfrm>
            <a:off x="7643834" y="214290"/>
            <a:ext cx="1195098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heimlich 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247964" y="2132856"/>
            <a:ext cx="378042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Imagen" descr="Logo margota2"/>
          <p:cNvPicPr/>
          <p:nvPr/>
        </p:nvPicPr>
        <p:blipFill>
          <a:blip r:embed="rId3" cstate="print">
            <a:lum bright="40000" contrast="-50000"/>
          </a:blip>
          <a:srcRect l="50924" t="3575" r="6480" b="39230"/>
          <a:stretch>
            <a:fillRect/>
          </a:stretch>
        </p:blipFill>
        <p:spPr bwMode="auto">
          <a:xfrm>
            <a:off x="0" y="0"/>
            <a:ext cx="39763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857224" y="332656"/>
            <a:ext cx="7829576" cy="1512168"/>
          </a:xfrm>
        </p:spPr>
        <p:txBody>
          <a:bodyPr>
            <a:normAutofit fontScale="90000"/>
          </a:bodyPr>
          <a:lstStyle/>
          <a:p>
            <a: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Intensidad  y Horario</a:t>
            </a:r>
            <a:r>
              <a:rPr lang="es-CO" sz="3600" b="1" dirty="0" smtClean="0">
                <a:solidFill>
                  <a:srgbClr val="0070C0"/>
                </a:solidFill>
              </a:rPr>
              <a:t/>
            </a:r>
            <a:br>
              <a:rPr lang="es-CO" sz="3600" b="1" dirty="0" smtClean="0">
                <a:solidFill>
                  <a:srgbClr val="0070C0"/>
                </a:solidFill>
              </a:rPr>
            </a:br>
            <a:r>
              <a:rPr lang="es-CO" sz="3600" b="1" dirty="0" smtClean="0">
                <a:solidFill>
                  <a:srgbClr val="0070C0"/>
                </a:solidFill>
              </a:rPr>
              <a:t>                                          </a:t>
            </a:r>
            <a:endParaRPr lang="es-CO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57224" y="1935480"/>
            <a:ext cx="7829576" cy="4389120"/>
          </a:xfrm>
        </p:spPr>
        <p:txBody>
          <a:bodyPr>
            <a:normAutofit/>
          </a:bodyPr>
          <a:lstStyle/>
          <a:p>
            <a:r>
              <a:rPr lang="es-CO" sz="1800" dirty="0" smtClean="0"/>
              <a:t>36</a:t>
            </a:r>
            <a:r>
              <a:rPr lang="es-CO" sz="1800" dirty="0" smtClean="0"/>
              <a:t> </a:t>
            </a:r>
            <a:r>
              <a:rPr lang="es-CO" sz="1800" dirty="0" smtClean="0"/>
              <a:t>horas</a:t>
            </a:r>
          </a:p>
          <a:p>
            <a:endParaRPr lang="es-MX" sz="1800" dirty="0" smtClean="0"/>
          </a:p>
          <a:p>
            <a:r>
              <a:rPr lang="es-MX" sz="1800" dirty="0" smtClean="0"/>
              <a:t>Martes </a:t>
            </a:r>
            <a:r>
              <a:rPr lang="es-MX" sz="1800" dirty="0" smtClean="0"/>
              <a:t>y </a:t>
            </a:r>
            <a:r>
              <a:rPr lang="es-MX" sz="1800" dirty="0" smtClean="0"/>
              <a:t>Jueves</a:t>
            </a:r>
            <a:endParaRPr lang="es-MX" sz="1800" dirty="0" smtClean="0"/>
          </a:p>
          <a:p>
            <a:endParaRPr lang="es-MX" sz="1800" dirty="0" smtClean="0"/>
          </a:p>
          <a:p>
            <a:r>
              <a:rPr lang="es-MX" sz="1800" b="1" dirty="0" smtClean="0"/>
              <a:t>Febrero: </a:t>
            </a:r>
            <a:r>
              <a:rPr lang="es-MX" sz="1800" dirty="0" smtClean="0"/>
              <a:t>21, 26, 28</a:t>
            </a:r>
            <a:endParaRPr lang="es-MX" sz="1800" b="1" dirty="0" smtClean="0"/>
          </a:p>
          <a:p>
            <a:r>
              <a:rPr lang="es-MX" sz="1800" b="1" dirty="0" smtClean="0"/>
              <a:t>Marzo</a:t>
            </a:r>
            <a:r>
              <a:rPr lang="es-MX" sz="1800" b="1" dirty="0" smtClean="0"/>
              <a:t>: </a:t>
            </a:r>
            <a:r>
              <a:rPr lang="es-MX" sz="1800" dirty="0" smtClean="0"/>
              <a:t>05, 07, 12, 14, 19, 21</a:t>
            </a:r>
          </a:p>
          <a:p>
            <a:endParaRPr lang="es-MX" sz="1800" dirty="0" smtClean="0"/>
          </a:p>
          <a:p>
            <a:r>
              <a:rPr lang="es-MX" sz="1800" dirty="0" smtClean="0"/>
              <a:t>8:00 a.m. – 12:30 p.m.</a:t>
            </a:r>
          </a:p>
          <a:p>
            <a:endParaRPr lang="es-MX" sz="1800" dirty="0" smtClean="0"/>
          </a:p>
          <a:p>
            <a:r>
              <a:rPr lang="es-MX" sz="1800" dirty="0" smtClean="0"/>
              <a:t>Receso 10:00 a.m. – 10:30 a.m.</a:t>
            </a:r>
          </a:p>
          <a:p>
            <a:pPr>
              <a:buNone/>
            </a:pPr>
            <a:r>
              <a:rPr lang="es-MX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</a:p>
          <a:p>
            <a:pPr>
              <a:buNone/>
            </a:pPr>
            <a:endParaRPr lang="es-MX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CO" dirty="0" smtClean="0"/>
              <a:t>www.academiamargota.com</a:t>
            </a:r>
            <a:endParaRPr lang="es-CO" dirty="0"/>
          </a:p>
        </p:txBody>
      </p:sp>
      <p:pic>
        <p:nvPicPr>
          <p:cNvPr id="7" name="6 Imagen" descr="GetAttachment[1].jpg"/>
          <p:cNvPicPr>
            <a:picLocks noChangeAspect="1"/>
          </p:cNvPicPr>
          <p:nvPr/>
        </p:nvPicPr>
        <p:blipFill>
          <a:blip r:embed="rId4" cstate="print"/>
          <a:srcRect l="5640" t="13045"/>
          <a:stretch>
            <a:fillRect/>
          </a:stretch>
        </p:blipFill>
        <p:spPr>
          <a:xfrm>
            <a:off x="7643834" y="214290"/>
            <a:ext cx="1195098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Logo margota2"/>
          <p:cNvPicPr/>
          <p:nvPr/>
        </p:nvPicPr>
        <p:blipFill>
          <a:blip r:embed="rId2" cstate="print">
            <a:lum bright="40000" contrast="-50000"/>
          </a:blip>
          <a:srcRect l="50924" t="3575" r="6480" b="39230"/>
          <a:stretch>
            <a:fillRect/>
          </a:stretch>
        </p:blipFill>
        <p:spPr bwMode="auto">
          <a:xfrm>
            <a:off x="0" y="0"/>
            <a:ext cx="39763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512168"/>
          </a:xfrm>
        </p:spPr>
        <p:txBody>
          <a:bodyPr>
            <a:noAutofit/>
          </a:bodyPr>
          <a:lstStyle/>
          <a:p>
            <a:r>
              <a:rPr lang="es-MX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s-MX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MX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CO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Valor inversión / Forma de Pago</a:t>
            </a:r>
            <a:r>
              <a:rPr lang="es-CO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CO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s-CO" sz="2800" b="1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CO" sz="1600" dirty="0" smtClean="0"/>
          </a:p>
          <a:p>
            <a:endParaRPr lang="es-CO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CO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CO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$ </a:t>
            </a:r>
            <a:r>
              <a:rPr lang="es-CO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240.000</a:t>
            </a:r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Incluye:</a:t>
            </a:r>
          </a:p>
          <a:p>
            <a:pPr>
              <a:buFontTx/>
              <a:buChar char="-"/>
            </a:pPr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44500" indent="-258763">
              <a:buFontTx/>
              <a:buChar char="-"/>
            </a:pPr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Certificación</a:t>
            </a:r>
          </a:p>
          <a:p>
            <a:pPr marL="444500" indent="-258763">
              <a:buFontTx/>
              <a:buChar char="-"/>
            </a:pPr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Curso 100% práctico</a:t>
            </a:r>
          </a:p>
          <a:p>
            <a:pPr marL="444500" indent="-258763">
              <a:buFontTx/>
              <a:buChar char="-"/>
            </a:pPr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44500" indent="-258763">
              <a:buFontTx/>
              <a:buChar char="-"/>
            </a:pPr>
            <a:endParaRPr lang="es-MX" sz="1600" dirty="0" smtClean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>
          <a:xfrm>
            <a:off x="4499992" y="1628800"/>
            <a:ext cx="4176464" cy="4525963"/>
          </a:xfrm>
        </p:spPr>
        <p:txBody>
          <a:bodyPr>
            <a:normAutofit/>
          </a:bodyPr>
          <a:lstStyle/>
          <a:p>
            <a:endParaRPr lang="es-MX" sz="1600" dirty="0" smtClean="0"/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Efectivo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Consignación nacional </a:t>
            </a:r>
          </a:p>
          <a:p>
            <a:pPr>
              <a:buNone/>
            </a:pPr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Cta. Cte. # 8070 84 2272-6    Bancolombia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TARJETA DE CREDITO </a:t>
            </a:r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Débito</a:t>
            </a: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Financiación</a:t>
            </a:r>
          </a:p>
          <a:p>
            <a:pPr>
              <a:buNone/>
            </a:pPr>
            <a:endParaRPr lang="es-MX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MX" sz="1600" dirty="0" smtClean="0"/>
          </a:p>
          <a:p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CO" dirty="0" smtClean="0"/>
              <a:t>www.academiamargota.com</a:t>
            </a:r>
            <a:endParaRPr lang="es-CO" dirty="0"/>
          </a:p>
        </p:txBody>
      </p:sp>
      <p:pic>
        <p:nvPicPr>
          <p:cNvPr id="9" name="8 Imagen" descr="GetAttachment[1].jpg"/>
          <p:cNvPicPr>
            <a:picLocks noChangeAspect="1"/>
          </p:cNvPicPr>
          <p:nvPr/>
        </p:nvPicPr>
        <p:blipFill>
          <a:blip r:embed="rId3" cstate="print"/>
          <a:srcRect l="5640" t="13045"/>
          <a:stretch>
            <a:fillRect/>
          </a:stretch>
        </p:blipFill>
        <p:spPr>
          <a:xfrm>
            <a:off x="7643834" y="214290"/>
            <a:ext cx="1195098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Logo margota2"/>
          <p:cNvPicPr/>
          <p:nvPr/>
        </p:nvPicPr>
        <p:blipFill>
          <a:blip r:embed="rId2" cstate="print">
            <a:lum bright="40000" contrast="-50000"/>
          </a:blip>
          <a:srcRect l="50924" t="3575" r="6480" b="39230"/>
          <a:stretch>
            <a:fillRect/>
          </a:stretch>
        </p:blipFill>
        <p:spPr bwMode="auto">
          <a:xfrm>
            <a:off x="0" y="-24"/>
            <a:ext cx="39763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es-CO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CO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CO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CO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CO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Organiza, respalda y Certifica</a:t>
            </a:r>
            <a:r>
              <a:rPr lang="es-CO" sz="3200" b="1" dirty="0" smtClean="0">
                <a:solidFill>
                  <a:srgbClr val="0070C0"/>
                </a:solidFill>
              </a:rPr>
              <a:t/>
            </a:r>
            <a:br>
              <a:rPr lang="es-CO" sz="3200" b="1" dirty="0" smtClean="0">
                <a:solidFill>
                  <a:srgbClr val="0070C0"/>
                </a:solidFill>
              </a:rPr>
            </a:br>
            <a:endParaRPr lang="es-CO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28736"/>
            <a:ext cx="8115328" cy="5000660"/>
          </a:xfrm>
        </p:spPr>
        <p:txBody>
          <a:bodyPr>
            <a:noAutofit/>
          </a:bodyPr>
          <a:lstStyle/>
          <a:p>
            <a:endParaRPr lang="es-MX" sz="1600" b="1" i="1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b="1" i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Academia</a:t>
            </a:r>
            <a:r>
              <a:rPr lang="es-MX" sz="1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MX" sz="1600" b="1" i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MARGOTA Christine Valmy International Schools</a:t>
            </a:r>
            <a:endParaRPr lang="es-MX" sz="1600" b="1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s-MX" sz="1600" i="1" u="sng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Aprobada por Ministerio de Protección Social y el Ministerio de Educación Nacional.</a:t>
            </a:r>
          </a:p>
          <a:p>
            <a:pPr>
              <a:buNone/>
            </a:pPr>
            <a:endParaRPr lang="es-MX" sz="1600" i="1" u="sng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La primera Academia de Estética en el país con enfoque Holístico</a:t>
            </a:r>
            <a:r>
              <a:rPr lang="es-CO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contamos con una trayectoria de más de </a:t>
            </a:r>
            <a:r>
              <a:rPr lang="es-CO" sz="1600" b="1" dirty="0" smtClean="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60 años </a:t>
            </a:r>
            <a:r>
              <a:rPr lang="es-CO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en los Estados Unidos y más de 10 años de presencia en Colombia. </a:t>
            </a:r>
          </a:p>
          <a:p>
            <a:pPr>
              <a:buNone/>
            </a:pPr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CERTIFICA: </a:t>
            </a:r>
            <a:r>
              <a:rPr lang="es-MX" sz="1600" b="1" i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Academia</a:t>
            </a:r>
            <a:r>
              <a:rPr lang="es-MX" sz="1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MX" sz="1600" b="1" i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MARGOTA Christine Valmy International Schools</a:t>
            </a:r>
            <a:endParaRPr lang="es-MX" sz="1600" b="1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Cra. 1B Oeste # 6–27 Santa Teresita / Cali – Colombia </a:t>
            </a:r>
          </a:p>
          <a:p>
            <a:r>
              <a:rPr lang="es-MX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Telefax: (2)893 35 35   -   Celular: 315-404 55 25 </a:t>
            </a:r>
          </a:p>
          <a:p>
            <a:r>
              <a:rPr lang="es-MX" sz="16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E-mail: info@</a:t>
            </a:r>
            <a:r>
              <a:rPr lang="es-CO" sz="16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academiamargota.com</a:t>
            </a:r>
          </a:p>
          <a:p>
            <a:r>
              <a:rPr lang="es-CO" sz="16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www.academiamargota.com</a:t>
            </a:r>
          </a:p>
          <a:p>
            <a:endParaRPr lang="es-CO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CO" sz="1600" dirty="0" smtClean="0"/>
          </a:p>
          <a:p>
            <a:endParaRPr lang="es-CO" sz="24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s-CO" dirty="0" smtClean="0"/>
              <a:t>www.academiamargota.com</a:t>
            </a:r>
            <a:endParaRPr lang="es-CO" dirty="0"/>
          </a:p>
        </p:txBody>
      </p:sp>
      <p:pic>
        <p:nvPicPr>
          <p:cNvPr id="8" name="7 Imagen" descr="GetAttachment[1].jpg"/>
          <p:cNvPicPr>
            <a:picLocks noChangeAspect="1"/>
          </p:cNvPicPr>
          <p:nvPr/>
        </p:nvPicPr>
        <p:blipFill>
          <a:blip r:embed="rId3" cstate="print"/>
          <a:srcRect l="5640" t="13045"/>
          <a:stretch>
            <a:fillRect/>
          </a:stretch>
        </p:blipFill>
        <p:spPr>
          <a:xfrm>
            <a:off x="7643834" y="214290"/>
            <a:ext cx="1195098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2490</TotalTime>
  <Words>274</Words>
  <Application>Microsoft Office PowerPoint</Application>
  <PresentationFormat>Presentación en pantalla (4:3)</PresentationFormat>
  <Paragraphs>121</Paragraphs>
  <Slides>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Curso Básico de Primeros Auxilios   Santiago de Cali, Febrero 21 de 2.013</vt:lpstr>
      <vt:lpstr>    Dirigido a:   </vt:lpstr>
      <vt:lpstr>  Objetivos </vt:lpstr>
      <vt:lpstr>  Temario </vt:lpstr>
      <vt:lpstr>  Intensidad  y Horario                                           </vt:lpstr>
      <vt:lpstr>  Valor inversión / Forma de Pago </vt:lpstr>
      <vt:lpstr>  Organiza, respalda y Certifica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User1</dc:creator>
  <cp:lastModifiedBy>Sr. Leonardo Ramos J</cp:lastModifiedBy>
  <cp:revision>222</cp:revision>
  <dcterms:created xsi:type="dcterms:W3CDTF">2010-01-26T14:14:33Z</dcterms:created>
  <dcterms:modified xsi:type="dcterms:W3CDTF">2013-02-19T14:05:09Z</dcterms:modified>
</cp:coreProperties>
</file>